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83" r:id="rId4"/>
  </p:sldMasterIdLst>
  <p:notesMasterIdLst>
    <p:notesMasterId r:id="rId51"/>
  </p:notesMasterIdLst>
  <p:handoutMasterIdLst>
    <p:handoutMasterId r:id="rId52"/>
  </p:handoutMasterIdLst>
  <p:sldIdLst>
    <p:sldId id="325" r:id="rId5"/>
    <p:sldId id="307" r:id="rId6"/>
    <p:sldId id="324" r:id="rId7"/>
    <p:sldId id="312" r:id="rId8"/>
    <p:sldId id="339" r:id="rId9"/>
    <p:sldId id="378" r:id="rId10"/>
    <p:sldId id="342" r:id="rId11"/>
    <p:sldId id="317" r:id="rId12"/>
    <p:sldId id="347" r:id="rId13"/>
    <p:sldId id="341" r:id="rId14"/>
    <p:sldId id="343" r:id="rId15"/>
    <p:sldId id="344" r:id="rId16"/>
    <p:sldId id="334" r:id="rId17"/>
    <p:sldId id="345" r:id="rId18"/>
    <p:sldId id="348" r:id="rId19"/>
    <p:sldId id="340" r:id="rId20"/>
    <p:sldId id="349" r:id="rId21"/>
    <p:sldId id="350" r:id="rId22"/>
    <p:sldId id="352" r:id="rId23"/>
    <p:sldId id="351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2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3462" autoAdjust="0"/>
  </p:normalViewPr>
  <p:slideViewPr>
    <p:cSldViewPr snapToGrid="0">
      <p:cViewPr varScale="1">
        <p:scale>
          <a:sx n="59" d="100"/>
          <a:sy n="59" d="100"/>
        </p:scale>
        <p:origin x="968" y="5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72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27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47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23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23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55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54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48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94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41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2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00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07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92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11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53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8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7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40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31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65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19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38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267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29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91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83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64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18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51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56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7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46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63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2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453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928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41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3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22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2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06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3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76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541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074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824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488A36-B0CB-7B46-C2A6-BA57D39EC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/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614BA2-9387-F1B5-B7DB-B34DAE90F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80DA6A-71F3-6286-F60A-EEEC9188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98B46-5DFC-3487-EB05-148905CA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768F8E-3DFF-8D92-E3CF-5AE5F6D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3A1EA-5EE3-D81A-D135-860F481F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A58FF-2FB1-3B78-FDCF-E5DC2EFE5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26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2"/>
            <a:ext cx="5646541" cy="5295371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6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7B93E-437F-D9D6-D3D1-6DE5F025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4AAE1C-171A-32A3-E6FD-75252CAB8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/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81E4B7-6D97-63BF-7E87-5E71F8BD8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DBF26-BAB3-D5FD-5EA7-310263D4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40584B-2A03-52F7-B667-9CD1A2BD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C0872-DC48-53B1-8569-7A913D92D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35D700-0F05-E0E7-FB42-2FC890C2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00B3F-62BE-8535-5239-46279DF1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541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7AE2FB-B934-16AA-2537-04016B7F1A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5241927-0828-2C0E-290E-E82A357BC8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F6DF6-2D97-1E21-15A5-D0E9397E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1406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6FBD3-8FFB-2E51-CAC4-CFB7B5AF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620B83B-1673-865A-1958-873C4765EFA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8902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105342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C4E27-95CA-78A5-BD7A-6109D75C8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AE4F7BC-B724-2456-4104-1C5E254EEF3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22178" y="2198914"/>
            <a:ext cx="6487908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228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561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130D9-40F7-D817-3F42-72C9D58579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843" y="667582"/>
            <a:ext cx="5102717" cy="2482018"/>
          </a:xfrm>
        </p:spPr>
        <p:txBody>
          <a:bodyPr anchor="t" anchorCtr="0">
            <a:no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8A7439-0E5E-18D2-A4C7-D377032ED2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668964" y="667582"/>
            <a:ext cx="5827220" cy="2482018"/>
          </a:xfrm>
        </p:spPr>
        <p:txBody>
          <a:bodyPr tIns="9144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843" y="3362959"/>
            <a:ext cx="11102339" cy="282745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B3B490-399A-EF1F-9626-CCCE0F5F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2729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4400" b="0" i="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7B33CF-0773-56F3-9F3B-1619AA6667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24" y="2189377"/>
            <a:ext cx="3568990" cy="3517679"/>
          </a:xfrm>
        </p:spPr>
        <p:txBody>
          <a:bodyPr tIns="0" b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B4A43A1-5A81-D0D1-BD71-0485EDDD4CC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01469" y="2189377"/>
            <a:ext cx="6565769" cy="35176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A39699-E09B-80CC-75A3-1A20865AB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81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E30B1-7066-9D31-7A11-7B81B65D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E672D-C862-C853-0730-15E3C4953D67}"/>
              </a:ext>
            </a:extLst>
          </p:cNvPr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0336ED-3DCB-4524-8A3F-9FBBD0B18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15F86B-1A6A-ECD5-F63A-4280BADEF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5534F0-444E-1FA5-FC8F-F04505FC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9972F-DA18-8749-FF59-A83CA1E1F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7D80A1-B7E7-2F80-975E-2E87C591BB67}"/>
              </a:ext>
            </a:extLst>
          </p:cNvPr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88F6AB-6890-F7DE-7C01-CE237F778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6575E3-45E3-206E-9037-D8FD562B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E4BC31-600E-ECD3-1E7F-FE4F6F72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3F8CA839-B327-1ECD-C35D-02164F5BB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/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1A97957-D274-4D24-1862-D53BF728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/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90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12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54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027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147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01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991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7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ndoflife.com/blogs/experiences/6-reasons-why-coachella-became-the-greatest-music-festival-in-the-world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www.coachella.com/" TargetMode="External"/><Relationship Id="rId4" Type="http://schemas.openxmlformats.org/officeDocument/2006/relationships/hyperlink" Target="http://www.goldenvoice.com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0" y="1115167"/>
            <a:ext cx="10664146" cy="4655385"/>
          </a:xfrm>
        </p:spPr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6000" b="1" i="0" u="none" strike="noStrike" dirty="0">
                <a:solidFill>
                  <a:srgbClr val="000000"/>
                </a:solidFill>
                <a:effectLst/>
                <a:latin typeface="Dreaming Outloud Pro" panose="020F0502020204030204" pitchFamily="66" charset="0"/>
                <a:cs typeface="Dreaming Outloud Pro" panose="020F0502020204030204" pitchFamily="66" charset="0"/>
              </a:rPr>
            </a:br>
            <a:br>
              <a:rPr lang="en-US" sz="6000" b="1" i="0" u="none" strike="noStrike" dirty="0">
                <a:solidFill>
                  <a:srgbClr val="000000"/>
                </a:solidFill>
                <a:effectLst/>
                <a:latin typeface="Dreaming Outloud Pro" panose="020F0502020204030204" pitchFamily="66" charset="0"/>
                <a:cs typeface="Dreaming Outloud Pro" panose="020F0502020204030204" pitchFamily="66" charset="0"/>
              </a:rPr>
            </a:br>
            <a:br>
              <a:rPr lang="en-US" sz="6000" b="1" i="0" u="none" strike="noStrike" dirty="0">
                <a:solidFill>
                  <a:srgbClr val="000000"/>
                </a:solidFill>
                <a:effectLst/>
                <a:latin typeface="Dreaming Outloud Pro" panose="020F0502020204030204" pitchFamily="66" charset="0"/>
                <a:cs typeface="Dreaming Outloud Pro" panose="020F0502020204030204" pitchFamily="66" charset="0"/>
              </a:rPr>
            </a:br>
            <a:r>
              <a:rPr lang="en-US" sz="9600" b="1" i="0" u="none" strike="noStrike" dirty="0">
                <a:solidFill>
                  <a:srgbClr val="000000"/>
                </a:solidFill>
                <a:effectLst/>
                <a:latin typeface="Mistral" panose="03090702030407020403" pitchFamily="66" charset="0"/>
                <a:cs typeface="Dreaming Outloud Pro" panose="020F0502020204030204" pitchFamily="66" charset="0"/>
              </a:rPr>
              <a:t>COACHELLA MUSIC FEST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B9D9B3-A93A-3995-DAF4-73E047F9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395460" cy="35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603E8-DC22-C565-EB07-D386A06C8178}"/>
              </a:ext>
            </a:extLst>
          </p:cNvPr>
          <p:cNvSpPr txBox="1"/>
          <p:nvPr/>
        </p:nvSpPr>
        <p:spPr>
          <a:xfrm>
            <a:off x="5355771" y="5268686"/>
            <a:ext cx="59082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5400" b="1" i="0" u="none" strike="noStrike" dirty="0">
                <a:solidFill>
                  <a:srgbClr val="7F7F7F"/>
                </a:solidFill>
                <a:effectLst/>
                <a:latin typeface="Mistral" panose="03090702030407020403" pitchFamily="66" charset="0"/>
              </a:rPr>
              <a:t>– </a:t>
            </a:r>
            <a:r>
              <a:rPr lang="en-US" sz="5400" b="1" dirty="0">
                <a:solidFill>
                  <a:srgbClr val="7F7F7F"/>
                </a:solidFill>
                <a:latin typeface="Mistral" panose="03090702030407020403" pitchFamily="66" charset="0"/>
              </a:rPr>
              <a:t>RANISHREE</a:t>
            </a:r>
            <a:r>
              <a:rPr lang="en-US" sz="5400" b="1" i="0" u="none" strike="noStrike" dirty="0">
                <a:solidFill>
                  <a:srgbClr val="7F7F7F"/>
                </a:solidFill>
                <a:effectLst/>
                <a:latin typeface="Mistral" panose="03090702030407020403" pitchFamily="66" charset="0"/>
              </a:rPr>
              <a:t> ANEGUNDI</a:t>
            </a:r>
            <a:endParaRPr lang="en-US" sz="5400" b="1" dirty="0">
              <a:effectLst/>
              <a:latin typeface="Mistral" panose="03090702030407020403" pitchFamily="66" charset="0"/>
            </a:endParaRPr>
          </a:p>
          <a:p>
            <a:br>
              <a:rPr lang="en-US" sz="5400" b="1" dirty="0">
                <a:latin typeface="Mistral" panose="03090702030407020403" pitchFamily="66" charset="0"/>
              </a:rPr>
            </a:br>
            <a:endParaRPr lang="en-US" sz="5400" b="1" dirty="0"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7" y="576263"/>
            <a:ext cx="11117794" cy="3304494"/>
          </a:xfrm>
        </p:spPr>
        <p:txBody>
          <a:bodyPr>
            <a:normAutofit/>
          </a:bodyPr>
          <a:lstStyle/>
          <a:p>
            <a:r>
              <a:rPr lang="en-US" sz="6000" b="1" dirty="0"/>
              <a:t>        RELATIONSHIP INSTANCES</a:t>
            </a:r>
          </a:p>
        </p:txBody>
      </p:sp>
    </p:spTree>
    <p:extLst>
      <p:ext uri="{BB962C8B-B14F-4D97-AF65-F5344CB8AC3E}">
        <p14:creationId xmlns:p14="http://schemas.microsoft.com/office/powerpoint/2010/main" val="120511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F9F1-02F2-4FD4-A3BF-42428815E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3905" y="685800"/>
            <a:ext cx="10791253" cy="34559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Members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Bands (N:1 Relationship)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Bands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Fans (M:N Relationship)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Songs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Albums (N:1 Relationship)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Performances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Bands (N:1 Relationship)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Tickets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Performances (N:1 Relationship)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Performances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associated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Fans (M:N Relationship)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TicketSales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Tickets (N:1 Relationship)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C64CEEC-83BF-60C7-B00E-F2DE1BC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7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7" y="576263"/>
            <a:ext cx="11117794" cy="3304494"/>
          </a:xfrm>
        </p:spPr>
        <p:txBody>
          <a:bodyPr>
            <a:normAutofit/>
          </a:bodyPr>
          <a:lstStyle/>
          <a:p>
            <a:r>
              <a:rPr lang="en-US" sz="6000" b="1" dirty="0"/>
              <a:t>              DATABASE TABLES</a:t>
            </a:r>
          </a:p>
        </p:txBody>
      </p:sp>
    </p:spTree>
    <p:extLst>
      <p:ext uri="{BB962C8B-B14F-4D97-AF65-F5344CB8AC3E}">
        <p14:creationId xmlns:p14="http://schemas.microsoft.com/office/powerpoint/2010/main" val="1921815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99A3C9AE-6440-E266-03D1-504E4CB48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D39CAA-EA4D-5C2C-122F-E6517993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99" y="1224152"/>
            <a:ext cx="3724899" cy="2029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5899C4-C2E9-1F92-9778-92399E85F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99" y="3536236"/>
            <a:ext cx="3983190" cy="20976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3FC42B-BD89-2ED6-59DB-882DB7217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515" y="1224153"/>
            <a:ext cx="4819015" cy="18944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E6B974-A5F9-68A7-206D-CAF88A6E4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623" y="3539866"/>
            <a:ext cx="4124551" cy="21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99A3C9AE-6440-E266-03D1-504E4CB48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DA275-704C-B70E-C3AA-C55B20306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655" y="3840581"/>
            <a:ext cx="2883846" cy="1952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48707F-BF58-4922-9089-9661450E1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40580"/>
            <a:ext cx="4973053" cy="204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5D73E-BC04-E20A-87C4-CB8867424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655" y="1318489"/>
            <a:ext cx="4374612" cy="19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B5559-941F-F236-0EE7-6AD566F2A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18489"/>
            <a:ext cx="6032573" cy="19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27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7" y="576263"/>
            <a:ext cx="11117794" cy="3304494"/>
          </a:xfrm>
        </p:spPr>
        <p:txBody>
          <a:bodyPr>
            <a:normAutofit/>
          </a:bodyPr>
          <a:lstStyle/>
          <a:p>
            <a:r>
              <a:rPr lang="en-US" sz="6000" b="1" dirty="0"/>
              <a:t>		 SQL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255117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9" y="989763"/>
            <a:ext cx="75728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Raleway" pitchFamily="2" charset="0"/>
                <a:cs typeface="Times New Roman" panose="02020603050405020304" pitchFamily="18" charset="0"/>
              </a:rPr>
              <a:t>Find All Bands with "Rock" in Their Genre</a:t>
            </a:r>
            <a:endParaRPr lang="en-US" b="1" dirty="0">
              <a:effectLst/>
              <a:latin typeface="Raleway" pitchFamily="2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29A042-84D0-7520-BA5D-2CE6FE12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05" y="2190286"/>
            <a:ext cx="2891897" cy="9910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62EB05-5163-05DA-C0F4-3B0BE55E1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666" y="1913092"/>
            <a:ext cx="2042781" cy="31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1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8" y="989763"/>
            <a:ext cx="95467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Retrieve Band Member Names, Instruments, and Join Year Ordered by Join Year Descending</a:t>
            </a:r>
            <a:endParaRPr lang="en-US" sz="2000" b="0" dirty="0">
              <a:effectLst/>
              <a:latin typeface="Raleway" pitchFamily="2" charset="0"/>
            </a:endParaRPr>
          </a:p>
          <a:p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CC1DB-8CD0-DB23-4C8F-68A40CF4C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999" y="2322532"/>
            <a:ext cx="3996300" cy="1106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9F10E6-8759-3F1A-6B04-21459735F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352" y="2065439"/>
            <a:ext cx="4000507" cy="313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85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8" y="989763"/>
            <a:ext cx="89371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Retrieve Performance Details for Performances from 1965-1972 April</a:t>
            </a:r>
            <a:endParaRPr lang="en-US" b="0" dirty="0">
              <a:effectLst/>
            </a:endParaRPr>
          </a:p>
          <a:p>
            <a:br>
              <a:rPr lang="en-US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56BB3-0F1C-8A75-1BD9-9F7ABD2E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45" y="4098173"/>
            <a:ext cx="5553996" cy="1234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4212D-3386-7301-DE7B-54EF0AAD5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916" y="2326509"/>
            <a:ext cx="6106304" cy="81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26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8" y="989763"/>
            <a:ext cx="997552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Retrieve Band Names and Formation Years for Rock Genre Bands or Bands from the United States</a:t>
            </a:r>
            <a:endParaRPr lang="en-US" b="0" dirty="0">
              <a:effectLst/>
            </a:endParaRPr>
          </a:p>
          <a:p>
            <a:br>
              <a:rPr lang="en-US" dirty="0"/>
            </a:br>
            <a:br>
              <a:rPr lang="en-US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AEF6D-F3AB-36ED-7529-6A8663FF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21" y="2505412"/>
            <a:ext cx="3262413" cy="1681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35B55-6AE4-8FE6-8741-964332BF6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42" y="2184286"/>
            <a:ext cx="2977114" cy="27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029" y="2409371"/>
            <a:ext cx="9648091" cy="355019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ER Diagram</a:t>
            </a:r>
          </a:p>
          <a:p>
            <a:r>
              <a:rPr lang="en-US" dirty="0"/>
              <a:t>Entities and Attributes</a:t>
            </a:r>
          </a:p>
          <a:p>
            <a:r>
              <a:rPr lang="en-US" dirty="0"/>
              <a:t>Relationship Instances</a:t>
            </a:r>
          </a:p>
          <a:p>
            <a:r>
              <a:rPr lang="en-US" dirty="0"/>
              <a:t>Database Tables</a:t>
            </a:r>
          </a:p>
          <a:p>
            <a:r>
              <a:rPr lang="en-US" dirty="0"/>
              <a:t>SQL Commands</a:t>
            </a:r>
          </a:p>
          <a:p>
            <a:r>
              <a:rPr lang="en-US" dirty="0"/>
              <a:t>Mathematical Notations</a:t>
            </a:r>
          </a:p>
          <a:p>
            <a:r>
              <a:rPr lang="en-US" dirty="0"/>
              <a:t>Conclusion</a:t>
            </a:r>
            <a:endParaRPr lang="en-US" sz="2000" b="0" i="0" u="none" strike="noStrike" dirty="0">
              <a:solidFill>
                <a:srgbClr val="FFFFFF"/>
              </a:solidFill>
              <a:effectLst/>
              <a:latin typeface="Comfortaa"/>
            </a:endParaRP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6A23B90-D6E2-D980-7780-B6FC54FD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0FD4B5-4088-0CC7-E6CC-DEA779045EB0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9" y="989763"/>
            <a:ext cx="757282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Retrieve Performances Starting After 8:00 PM</a:t>
            </a:r>
            <a:endParaRPr lang="en-US" b="1" dirty="0">
              <a:effectLst/>
              <a:latin typeface="Raleway" pitchFamily="2" charset="0"/>
            </a:endParaRPr>
          </a:p>
          <a:p>
            <a:br>
              <a:rPr lang="en-US" dirty="0"/>
            </a:br>
            <a:br>
              <a:rPr lang="en-US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90E8CD-DD9E-D0EA-7130-535FC2550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924" y="3875291"/>
            <a:ext cx="5329034" cy="120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9590B6-F21C-9A20-7955-72F482E19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924" y="2340265"/>
            <a:ext cx="8153468" cy="100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95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7" y="576263"/>
            <a:ext cx="11117794" cy="3304494"/>
          </a:xfrm>
        </p:spPr>
        <p:txBody>
          <a:bodyPr>
            <a:normAutofit/>
          </a:bodyPr>
          <a:lstStyle/>
          <a:p>
            <a:r>
              <a:rPr lang="en-US" sz="6000" b="1" dirty="0"/>
              <a:t>        </a:t>
            </a:r>
            <a:r>
              <a:rPr lang="en-US" sz="4800" b="1" dirty="0"/>
              <a:t>SQL INTERMEDIATE COMMANDS</a:t>
            </a:r>
          </a:p>
        </p:txBody>
      </p:sp>
    </p:spTree>
    <p:extLst>
      <p:ext uri="{BB962C8B-B14F-4D97-AF65-F5344CB8AC3E}">
        <p14:creationId xmlns:p14="http://schemas.microsoft.com/office/powerpoint/2010/main" val="532490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9" y="989763"/>
            <a:ext cx="879202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Retrieve Band and Performance Details for Stages Ending with 'Garden</a:t>
            </a:r>
            <a:br>
              <a:rPr lang="en-US" b="1" dirty="0">
                <a:latin typeface="Raleway" pitchFamily="2" charset="0"/>
              </a:rPr>
            </a:br>
            <a:br>
              <a:rPr lang="en-US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2751B-D1EE-FE1B-970D-FE853F9C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01" y="4083134"/>
            <a:ext cx="9981237" cy="968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ABC2A-9EF5-EE70-AC02-83AB07DBF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15" y="2214414"/>
            <a:ext cx="8464562" cy="12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03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9" y="989763"/>
            <a:ext cx="757282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Display All Bands with Performance Count Greater Than 1</a:t>
            </a:r>
            <a:br>
              <a:rPr lang="en-US" b="1" dirty="0">
                <a:latin typeface="Raleway" pitchFamily="2" charset="0"/>
              </a:rPr>
            </a:br>
            <a:br>
              <a:rPr lang="en-US" b="1" dirty="0">
                <a:latin typeface="Raleway" pitchFamily="2" charset="0"/>
              </a:rPr>
            </a:br>
            <a:br>
              <a:rPr lang="en-US" b="1" dirty="0">
                <a:latin typeface="Raleway" pitchFamily="2" charset="0"/>
              </a:rPr>
            </a:br>
            <a:br>
              <a:rPr lang="en-US" b="1" dirty="0">
                <a:latin typeface="Raleway" pitchFamily="2" charset="0"/>
              </a:rPr>
            </a:br>
            <a:endParaRPr lang="en-US" b="1" dirty="0">
              <a:latin typeface="Ralew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9878F-4BB7-487C-82F6-DE2728EE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561" y="4290768"/>
            <a:ext cx="4998896" cy="1032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025C4-3064-73F9-3C57-7F2F87DD2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879" y="2298683"/>
            <a:ext cx="5895150" cy="118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97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9" y="989763"/>
            <a:ext cx="91367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Retrieve Performance and Ticket Details for Performances Before March 15, 1993</a:t>
            </a:r>
            <a:br>
              <a:rPr lang="en-US" b="1" dirty="0">
                <a:latin typeface="Raleway" pitchFamily="2" charset="0"/>
              </a:rPr>
            </a:br>
            <a:br>
              <a:rPr lang="en-US" b="1" dirty="0">
                <a:latin typeface="Raleway" pitchFamily="2" charset="0"/>
              </a:rPr>
            </a:br>
            <a:endParaRPr lang="en-US" b="1" dirty="0">
              <a:latin typeface="Raleway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A855C-C3AA-15F4-C0F2-D3EEADCF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20" y="3913319"/>
            <a:ext cx="11055918" cy="1892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56CFD-B9EC-C070-8CF9-B6C976CF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629" y="1831978"/>
            <a:ext cx="6541654" cy="18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9" y="989763"/>
            <a:ext cx="1012734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Retrieve Distinct Bands with Last Performance Date and Total Performance Count Excluding 'Garden' Stages</a:t>
            </a:r>
            <a:br>
              <a:rPr lang="en-US" b="1" dirty="0">
                <a:latin typeface="Raleway" pitchFamily="2" charset="0"/>
              </a:rPr>
            </a:br>
            <a:br>
              <a:rPr lang="en-US" b="1" dirty="0">
                <a:latin typeface="Raleway" pitchFamily="2" charset="0"/>
              </a:rPr>
            </a:br>
            <a:br>
              <a:rPr lang="en-US" b="1" dirty="0">
                <a:latin typeface="Raleway" pitchFamily="2" charset="0"/>
              </a:rPr>
            </a:br>
            <a:endParaRPr lang="en-US" b="1" dirty="0">
              <a:latin typeface="Raleway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A4AAF-9A66-2875-C264-62A9471A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129" y="3342643"/>
            <a:ext cx="6289635" cy="2525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038D26-A301-10DE-6697-EE82BA4B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641" y="1873176"/>
            <a:ext cx="6625051" cy="14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2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8" y="989763"/>
            <a:ext cx="99755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Retrieve Band and Performance Details for Performances in 1977 with Ticket Information</a:t>
            </a:r>
            <a:br>
              <a:rPr lang="en-US" b="1" dirty="0">
                <a:latin typeface="Raleway" pitchFamily="2" charset="0"/>
              </a:rPr>
            </a:br>
            <a:br>
              <a:rPr lang="en-US" b="1" dirty="0">
                <a:latin typeface="Raleway" pitchFamily="2" charset="0"/>
              </a:rPr>
            </a:br>
            <a:endParaRPr lang="en-US" b="1" dirty="0">
              <a:latin typeface="Ralew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0216F-9D4B-EC4C-1293-D395D661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29" y="4226056"/>
            <a:ext cx="9825156" cy="955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32883-6093-56DC-5EC0-21BEEFD79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628" y="1834528"/>
            <a:ext cx="8811905" cy="180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07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7" y="576263"/>
            <a:ext cx="11117794" cy="3304494"/>
          </a:xfrm>
        </p:spPr>
        <p:txBody>
          <a:bodyPr>
            <a:normAutofit/>
          </a:bodyPr>
          <a:lstStyle/>
          <a:p>
            <a:r>
              <a:rPr lang="en-US" sz="6000" b="1" dirty="0"/>
              <a:t>           </a:t>
            </a:r>
            <a:r>
              <a:rPr lang="en-US" sz="4800" b="1" dirty="0"/>
              <a:t>SQL ADVANCED COMMANDS</a:t>
            </a:r>
          </a:p>
        </p:txBody>
      </p:sp>
    </p:spTree>
    <p:extLst>
      <p:ext uri="{BB962C8B-B14F-4D97-AF65-F5344CB8AC3E}">
        <p14:creationId xmlns:p14="http://schemas.microsoft.com/office/powerpoint/2010/main" val="456715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5284859" y="936356"/>
            <a:ext cx="871945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Retrieve Performance, Ticket,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and Fan Details for Performances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in 1973</a:t>
            </a:r>
            <a:br>
              <a:rPr lang="en-US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6E53D-040B-B744-981E-6853C57A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7" y="5570344"/>
            <a:ext cx="10408185" cy="1111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736374-CE77-BB46-5A64-21FB155D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61" y="45720"/>
            <a:ext cx="3546354" cy="535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58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881068" y="291314"/>
            <a:ext cx="1042986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Retrieve Performance Details and Fan Names for Performances with Exactly One Ticket Sold</a:t>
            </a:r>
            <a:br>
              <a:rPr lang="en-US" b="1" dirty="0">
                <a:latin typeface="Raleway" pitchFamily="2" charset="0"/>
              </a:rPr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E8262-4CDD-F65C-5164-92FEDBF8D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33" y="3239805"/>
            <a:ext cx="8484319" cy="2897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20947-E1E9-41E1-584C-5BAAAB47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47" y="897235"/>
            <a:ext cx="8520521" cy="23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90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7" y="576262"/>
            <a:ext cx="5803731" cy="5295371"/>
          </a:xfrm>
        </p:spPr>
        <p:txBody>
          <a:bodyPr/>
          <a:lstStyle/>
          <a:p>
            <a:r>
              <a:rPr lang="en-US" b="1" dirty="0"/>
              <a:t>         INTRODUCTION</a:t>
            </a:r>
          </a:p>
        </p:txBody>
      </p:sp>
      <p:pic>
        <p:nvPicPr>
          <p:cNvPr id="1026" name="Picture 2" descr="What Is Coachella 2024 - Rivy Charline">
            <a:extLst>
              <a:ext uri="{FF2B5EF4-FFF2-40B4-BE49-F238E27FC236}">
                <a16:creationId xmlns:a16="http://schemas.microsoft.com/office/drawing/2014/main" id="{03DA8D0E-2E56-6590-E817-606A91A8175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8" r="2948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898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881068" y="291314"/>
            <a:ext cx="104298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Performance Summary with Ticket Sales and Fan Details for Performances Between 1962 and 1988</a:t>
            </a:r>
            <a:br>
              <a:rPr lang="en-US" b="1" dirty="0">
                <a:latin typeface="Raleway" pitchFamily="2" charset="0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188A9-CBA2-CEBE-FD6D-9B358DAE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" y="4110611"/>
            <a:ext cx="12090185" cy="1379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DE5E96-F74E-CB8D-8F9A-171162935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230" y="906867"/>
            <a:ext cx="7135862" cy="29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84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8623252" y="843677"/>
            <a:ext cx="22975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Performance Overview with Ticket Sales, Revenue, and Attending Fans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78C60-438F-BC9E-8AE2-8FC2E79D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09" y="4578390"/>
            <a:ext cx="11206743" cy="216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FCDAEA-D2EA-ABF2-5CA5-3FE4D5FB5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08" y="111033"/>
            <a:ext cx="8216147" cy="43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37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6457095" y="988820"/>
            <a:ext cx="4776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Latest Performances with Band Albums and Songs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A5C6B-8451-D0A5-3078-FB1EBBF1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77" y="3975960"/>
            <a:ext cx="9253375" cy="2773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408C5C-1E8F-AAAF-0DD5-B0E2A98E8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00" y="108857"/>
            <a:ext cx="5520507" cy="37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04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7" y="576263"/>
            <a:ext cx="11117794" cy="3304494"/>
          </a:xfrm>
        </p:spPr>
        <p:txBody>
          <a:bodyPr>
            <a:normAutofit/>
          </a:bodyPr>
          <a:lstStyle/>
          <a:p>
            <a:r>
              <a:rPr lang="en-US" sz="6000" b="1" dirty="0"/>
              <a:t>        </a:t>
            </a:r>
            <a:r>
              <a:rPr lang="en-US" sz="4800" b="1" dirty="0"/>
              <a:t>BASIC</a:t>
            </a:r>
            <a:r>
              <a:rPr lang="en-US" sz="6000" b="1" dirty="0"/>
              <a:t> </a:t>
            </a:r>
            <a:r>
              <a:rPr lang="en-US" sz="4800" b="1" dirty="0"/>
              <a:t>MATHEMATICAL NOTATION</a:t>
            </a:r>
          </a:p>
        </p:txBody>
      </p:sp>
    </p:spTree>
    <p:extLst>
      <p:ext uri="{BB962C8B-B14F-4D97-AF65-F5344CB8AC3E}">
        <p14:creationId xmlns:p14="http://schemas.microsoft.com/office/powerpoint/2010/main" val="1179279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9" y="989763"/>
            <a:ext cx="75728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Raleway" pitchFamily="2" charset="0"/>
                <a:cs typeface="Times New Roman" panose="02020603050405020304" pitchFamily="18" charset="0"/>
              </a:rPr>
              <a:t>Find All Bands with "Rock" in Their Genre</a:t>
            </a:r>
            <a:endParaRPr lang="en-US" b="1" dirty="0">
              <a:effectLst/>
              <a:latin typeface="Raleway" pitchFamily="2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E2CC47-23A6-ED95-6F3B-1F715CA66DC4}"/>
              </a:ext>
            </a:extLst>
          </p:cNvPr>
          <p:cNvSpPr txBox="1"/>
          <p:nvPr/>
        </p:nvSpPr>
        <p:spPr>
          <a:xfrm>
            <a:off x="2262415" y="3429000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Genre LIKE ′%Rock′​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(Bands)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E8338-29E1-F448-C889-449994705548}"/>
              </a:ext>
            </a:extLst>
          </p:cNvPr>
          <p:cNvSpPr txBox="1"/>
          <p:nvPr/>
        </p:nvSpPr>
        <p:spPr>
          <a:xfrm>
            <a:off x="2262415" y="3736107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Genre LIKE ′%Rock′​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(Bands))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650BC-09C6-6C5C-474A-CA91FF045C32}"/>
              </a:ext>
            </a:extLst>
          </p:cNvPr>
          <p:cNvSpPr txBox="1"/>
          <p:nvPr/>
        </p:nvSpPr>
        <p:spPr>
          <a:xfrm>
            <a:off x="2262415" y="4043214"/>
            <a:ext cx="7146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←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Genre LIKE ′%Rock′​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(Bands))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9E894-2E8B-141A-E347-3A837706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41" y="1861532"/>
            <a:ext cx="2891897" cy="99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99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8" y="989763"/>
            <a:ext cx="95467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Retrieve Band Member Names, Instruments, and Join Year Ordered by Join Year Descending</a:t>
            </a:r>
            <a:endParaRPr lang="en-US" sz="2000" b="0" dirty="0">
              <a:effectLst/>
              <a:latin typeface="Raleway" pitchFamily="2" charset="0"/>
            </a:endParaRPr>
          </a:p>
          <a:p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D4ABD-7109-537A-090B-F50095A6B340}"/>
              </a:ext>
            </a:extLst>
          </p:cNvPr>
          <p:cNvSpPr txBox="1"/>
          <p:nvPr/>
        </p:nvSpPr>
        <p:spPr>
          <a:xfrm>
            <a:off x="1660996" y="3846025"/>
            <a:ext cx="9546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MemberName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CONCAT(FirstName, ’ ’, 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Instrument,JoinYear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​(Members)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A18D95-285B-82F8-79CC-86F2B175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999" y="2322532"/>
            <a:ext cx="3996300" cy="1106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3CD28-88FB-9A7C-9D4B-28C6086C4D4F}"/>
              </a:ext>
            </a:extLst>
          </p:cNvPr>
          <p:cNvSpPr txBox="1"/>
          <p:nvPr/>
        </p:nvSpPr>
        <p:spPr>
          <a:xfrm>
            <a:off x="1660996" y="4196939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 =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MemberName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Instrument, 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JoinYear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​(Members)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3FCC5-EE8D-EA9E-42CF-730958C2DBDD}"/>
              </a:ext>
            </a:extLst>
          </p:cNvPr>
          <p:cNvSpPr txBox="1"/>
          <p:nvPr/>
        </p:nvSpPr>
        <p:spPr>
          <a:xfrm>
            <a:off x="1671882" y="4547853"/>
            <a:ext cx="71818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←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JoinYear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DESC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​(Temp)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 τ - Order By</a:t>
            </a:r>
          </a:p>
        </p:txBody>
      </p:sp>
    </p:spTree>
    <p:extLst>
      <p:ext uri="{BB962C8B-B14F-4D97-AF65-F5344CB8AC3E}">
        <p14:creationId xmlns:p14="http://schemas.microsoft.com/office/powerpoint/2010/main" val="405389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8" y="989763"/>
            <a:ext cx="89371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Retrieve Performance Details for Performances from 1965-1972 April</a:t>
            </a:r>
            <a:endParaRPr lang="en-US" b="0" dirty="0">
              <a:effectLst/>
            </a:endParaRPr>
          </a:p>
          <a:p>
            <a:br>
              <a:rPr lang="en-US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1F930-82AB-76E8-A357-3CF3413D97A6}"/>
              </a:ext>
            </a:extLst>
          </p:cNvPr>
          <p:cNvSpPr txBox="1"/>
          <p:nvPr/>
        </p:nvSpPr>
        <p:spPr>
          <a:xfrm>
            <a:off x="1836929" y="3966601"/>
            <a:ext cx="924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 ← σ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PerformanceDate≥’1965-04-01’∧PerformanceDate≤’1972-04-14’​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(Performances)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357A8-DF20-57C5-C464-CFEF00E5D4BB}"/>
              </a:ext>
            </a:extLst>
          </p:cNvPr>
          <p:cNvSpPr txBox="1"/>
          <p:nvPr/>
        </p:nvSpPr>
        <p:spPr>
          <a:xfrm>
            <a:off x="1836929" y="4372265"/>
            <a:ext cx="7284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←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Stage,PerformanceDate,StartTime,EndTime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​(Temp)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49F8A5-70D0-2AC1-4C2B-AD99FC388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428" y="2092204"/>
            <a:ext cx="6106304" cy="81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5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8" y="989763"/>
            <a:ext cx="997552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Retrieve Band Names and Formation Years for Rock Genre Bands or Bands from the United States</a:t>
            </a:r>
            <a:endParaRPr lang="en-US" b="0" dirty="0">
              <a:effectLst/>
            </a:endParaRPr>
          </a:p>
          <a:p>
            <a:br>
              <a:rPr lang="en-US" dirty="0"/>
            </a:br>
            <a:br>
              <a:rPr lang="en-US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D9469-7351-ECF7-C886-A257FCABD837}"/>
              </a:ext>
            </a:extLst>
          </p:cNvPr>
          <p:cNvSpPr txBox="1"/>
          <p:nvPr/>
        </p:nvSpPr>
        <p:spPr>
          <a:xfrm>
            <a:off x="5382986" y="2673371"/>
            <a:ext cx="6604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Temp1 ←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BandName,FormedYear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Genre=’Rock’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​(Bands))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98907-A442-1E37-0C6F-E93576453C84}"/>
              </a:ext>
            </a:extLst>
          </p:cNvPr>
          <p:cNvSpPr txBox="1"/>
          <p:nvPr/>
        </p:nvSpPr>
        <p:spPr>
          <a:xfrm>
            <a:off x="5382986" y="3171163"/>
            <a:ext cx="785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Temp2 ← ​π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BandName,FormedYear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=’US’​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(Bands))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24D05-BECC-EDBB-35FD-B2F53F5485F0}"/>
              </a:ext>
            </a:extLst>
          </p:cNvPr>
          <p:cNvSpPr txBox="1"/>
          <p:nvPr/>
        </p:nvSpPr>
        <p:spPr>
          <a:xfrm>
            <a:off x="5401709" y="3659432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← Temp1 ∪ Temp2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E1B41B-B9A5-04E6-37F0-C0B6B88E2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28" y="1835778"/>
            <a:ext cx="2977114" cy="27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34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9" y="989763"/>
            <a:ext cx="757282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Retrieve Performances Starting After 8:00 PM</a:t>
            </a:r>
            <a:endParaRPr lang="en-US" b="1" dirty="0">
              <a:effectLst/>
              <a:latin typeface="Raleway" pitchFamily="2" charset="0"/>
            </a:endParaRPr>
          </a:p>
          <a:p>
            <a:br>
              <a:rPr lang="en-US" dirty="0"/>
            </a:br>
            <a:br>
              <a:rPr lang="en-US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590B6-F21C-9A20-7955-72F482E19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924" y="2340265"/>
            <a:ext cx="8153468" cy="1009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CB519-13AD-2829-68D4-B1D63A964A50}"/>
              </a:ext>
            </a:extLst>
          </p:cNvPr>
          <p:cNvSpPr txBox="1"/>
          <p:nvPr/>
        </p:nvSpPr>
        <p:spPr>
          <a:xfrm>
            <a:off x="2497268" y="3756037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 ←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StartTime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&gt;’20:00:00’​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(Performances)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6CD68-5557-BD5D-14E8-3D8467A2B251}"/>
              </a:ext>
            </a:extLst>
          </p:cNvPr>
          <p:cNvSpPr txBox="1"/>
          <p:nvPr/>
        </p:nvSpPr>
        <p:spPr>
          <a:xfrm>
            <a:off x="2497268" y="4099362"/>
            <a:ext cx="824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←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BandID,PerformanceID,Stage,PerformanceDate,StartTime,EndTime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​(Temp)</a:t>
            </a:r>
          </a:p>
        </p:txBody>
      </p:sp>
    </p:spTree>
    <p:extLst>
      <p:ext uri="{BB962C8B-B14F-4D97-AF65-F5344CB8AC3E}">
        <p14:creationId xmlns:p14="http://schemas.microsoft.com/office/powerpoint/2010/main" val="2193720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7" y="576263"/>
            <a:ext cx="11117794" cy="3304494"/>
          </a:xfrm>
        </p:spPr>
        <p:txBody>
          <a:bodyPr>
            <a:normAutofit/>
          </a:bodyPr>
          <a:lstStyle/>
          <a:p>
            <a:r>
              <a:rPr lang="en-US" b="1" dirty="0"/>
              <a:t>INTERMEDIATE MATHEMATICAL NOTATION</a:t>
            </a:r>
          </a:p>
        </p:txBody>
      </p:sp>
    </p:spTree>
    <p:extLst>
      <p:ext uri="{BB962C8B-B14F-4D97-AF65-F5344CB8AC3E}">
        <p14:creationId xmlns:p14="http://schemas.microsoft.com/office/powerpoint/2010/main" val="150889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03B-F6A5-4855-B204-4A9D1F5B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0" y="1074057"/>
            <a:ext cx="8940800" cy="4078515"/>
          </a:xfrm>
        </p:spPr>
        <p:txBody>
          <a:bodyPr>
            <a:noAutofit/>
          </a:bodyPr>
          <a:lstStyle/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Coachella is an iconic annual music and arts festival in Indio,   California.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features a diverse lineup of rock, indie, hip-hop, and electronic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dance music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Music artists perform every year and over 20k people attended for the first time.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main purpose is to celebrate the different genres of music.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53F77DE-9A00-003D-3E35-AA011DA6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D73156-2390-BB42-48B5-818ECA165475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27629" y="989763"/>
            <a:ext cx="757282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Display All Bands with Performance Count Greater Than 1</a:t>
            </a:r>
            <a:br>
              <a:rPr lang="en-US" b="1" dirty="0">
                <a:latin typeface="Raleway" pitchFamily="2" charset="0"/>
              </a:rPr>
            </a:br>
            <a:br>
              <a:rPr lang="en-US" b="1" dirty="0">
                <a:latin typeface="Raleway" pitchFamily="2" charset="0"/>
              </a:rPr>
            </a:br>
            <a:br>
              <a:rPr lang="en-US" b="1" dirty="0">
                <a:latin typeface="Raleway" pitchFamily="2" charset="0"/>
              </a:rPr>
            </a:br>
            <a:br>
              <a:rPr lang="en-US" b="1" dirty="0">
                <a:latin typeface="Raleway" pitchFamily="2" charset="0"/>
              </a:rPr>
            </a:br>
            <a:endParaRPr lang="en-US" b="1" dirty="0">
              <a:latin typeface="Raleway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025C4-3064-73F9-3C57-7F2F87DD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79" y="2298683"/>
            <a:ext cx="5895150" cy="1181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C46824-2A94-EC55-C803-56B344EFD7AB}"/>
              </a:ext>
            </a:extLst>
          </p:cNvPr>
          <p:cNvSpPr txBox="1"/>
          <p:nvPr/>
        </p:nvSpPr>
        <p:spPr>
          <a:xfrm>
            <a:off x="1899666" y="4149363"/>
            <a:ext cx="7200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 ←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Bands⋈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Bands.BandID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Performances.BandID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C742F-68D7-4D29-3830-EB027CD61521}"/>
              </a:ext>
            </a:extLst>
          </p:cNvPr>
          <p:cNvSpPr txBox="1"/>
          <p:nvPr/>
        </p:nvSpPr>
        <p:spPr>
          <a:xfrm>
            <a:off x="1899664" y="4465830"/>
            <a:ext cx="7335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GroupedTemp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←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BandID,BandName,COUNT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PerformanceID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(Temp)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1BB4D-FEC4-D2B4-1F33-7740708B17AB}"/>
              </a:ext>
            </a:extLst>
          </p:cNvPr>
          <p:cNvSpPr txBox="1"/>
          <p:nvPr/>
        </p:nvSpPr>
        <p:spPr>
          <a:xfrm>
            <a:off x="1899664" y="4815088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←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PerformanceCount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&gt;1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GroupedTemp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A82A2-D6DB-F972-C3ED-20D7D4BFB9B7}"/>
              </a:ext>
            </a:extLst>
          </p:cNvPr>
          <p:cNvSpPr txBox="1"/>
          <p:nvPr/>
        </p:nvSpPr>
        <p:spPr>
          <a:xfrm>
            <a:off x="1899664" y="5111481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BandID,BandName,PerformanceCount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​(Result)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4191D-E7FF-B748-C73A-79EB4A661E1A}"/>
              </a:ext>
            </a:extLst>
          </p:cNvPr>
          <p:cNvSpPr txBox="1"/>
          <p:nvPr/>
        </p:nvSpPr>
        <p:spPr>
          <a:xfrm>
            <a:off x="1901842" y="5868237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γ - Group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86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777820" y="351108"/>
            <a:ext cx="99755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Retrieve Band and Performance Details for Performances in 1977 with Ticket Information</a:t>
            </a:r>
            <a:br>
              <a:rPr lang="en-US" b="1" dirty="0">
                <a:latin typeface="Raleway" pitchFamily="2" charset="0"/>
              </a:rPr>
            </a:br>
            <a:br>
              <a:rPr lang="en-US" b="1" dirty="0">
                <a:latin typeface="Raleway" pitchFamily="2" charset="0"/>
              </a:rPr>
            </a:br>
            <a:endParaRPr lang="en-US" b="1" dirty="0">
              <a:latin typeface="Raleway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32883-6093-56DC-5EC0-21BEEFD7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8" y="1451428"/>
            <a:ext cx="8811905" cy="18085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F3DD2-E758-D6E6-EE81-0F873D751143}"/>
              </a:ext>
            </a:extLst>
          </p:cNvPr>
          <p:cNvSpPr txBox="1"/>
          <p:nvPr/>
        </p:nvSpPr>
        <p:spPr>
          <a:xfrm>
            <a:off x="1661922" y="3721650"/>
            <a:ext cx="762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Temp1 ←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Bands⋈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Bands.BandID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Performances.BandID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7D3A6-F492-1B13-9115-D1448746DB3C}"/>
              </a:ext>
            </a:extLst>
          </p:cNvPr>
          <p:cNvSpPr txBox="1"/>
          <p:nvPr/>
        </p:nvSpPr>
        <p:spPr>
          <a:xfrm>
            <a:off x="1661922" y="4118372"/>
            <a:ext cx="935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Temp2 ← Temp1⟕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Tickets ON Temp1.PerformanceID=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Tickets.PerformanceID</a:t>
            </a:r>
            <a:endParaRPr 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B3480-0C60-C5BA-A99B-ECFA73570899}"/>
              </a:ext>
            </a:extLst>
          </p:cNvPr>
          <p:cNvSpPr txBox="1"/>
          <p:nvPr/>
        </p:nvSpPr>
        <p:spPr>
          <a:xfrm>
            <a:off x="1661922" y="448770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Temp3 ←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PerformanceDate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LIKE ’1977%’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​(Temp2)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EDA99-54D6-0832-3761-E94011E8A76E}"/>
              </a:ext>
            </a:extLst>
          </p:cNvPr>
          <p:cNvSpPr txBox="1"/>
          <p:nvPr/>
        </p:nvSpPr>
        <p:spPr>
          <a:xfrm>
            <a:off x="1661922" y="4857036"/>
            <a:ext cx="10426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Temp4 ←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BandName,PerformanceStage,PerformanceDate,StartTime,EndTime,TicketPrice,SeatNumber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​(Temp3)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55457-3D8F-A4BD-76A8-81D2F7EF4E2E}"/>
              </a:ext>
            </a:extLst>
          </p:cNvPr>
          <p:cNvSpPr txBox="1"/>
          <p:nvPr/>
        </p:nvSpPr>
        <p:spPr>
          <a:xfrm>
            <a:off x="1661922" y="5221906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←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PerformanceDate,PerformanceID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​(Temp4)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1546A-A264-7853-6011-B5B1B7595404}"/>
              </a:ext>
            </a:extLst>
          </p:cNvPr>
          <p:cNvSpPr txBox="1"/>
          <p:nvPr/>
        </p:nvSpPr>
        <p:spPr>
          <a:xfrm>
            <a:off x="1664100" y="6186259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 τ - Order By</a:t>
            </a:r>
          </a:p>
        </p:txBody>
      </p:sp>
    </p:spTree>
    <p:extLst>
      <p:ext uri="{BB962C8B-B14F-4D97-AF65-F5344CB8AC3E}">
        <p14:creationId xmlns:p14="http://schemas.microsoft.com/office/powerpoint/2010/main" val="109643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7" y="576263"/>
            <a:ext cx="11117794" cy="3304494"/>
          </a:xfrm>
        </p:spPr>
        <p:txBody>
          <a:bodyPr>
            <a:normAutofit/>
          </a:bodyPr>
          <a:lstStyle/>
          <a:p>
            <a:r>
              <a:rPr lang="en-US" sz="6000" b="1" dirty="0"/>
              <a:t>      </a:t>
            </a:r>
            <a:r>
              <a:rPr lang="en-US" b="1" dirty="0"/>
              <a:t>ADVANCED MATHEMATICAL NOTATION</a:t>
            </a:r>
          </a:p>
        </p:txBody>
      </p:sp>
    </p:spTree>
    <p:extLst>
      <p:ext uri="{BB962C8B-B14F-4D97-AF65-F5344CB8AC3E}">
        <p14:creationId xmlns:p14="http://schemas.microsoft.com/office/powerpoint/2010/main" val="1455151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4463723" y="705764"/>
            <a:ext cx="87194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Retrieve Performance, Ticket, and Fan Details for Performances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in 1973</a:t>
            </a:r>
            <a:br>
              <a:rPr lang="en-US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547E2-4CFF-A530-A215-38B8C11E3235}"/>
              </a:ext>
            </a:extLst>
          </p:cNvPr>
          <p:cNvSpPr txBox="1"/>
          <p:nvPr/>
        </p:nvSpPr>
        <p:spPr>
          <a:xfrm>
            <a:off x="4789709" y="2461785"/>
            <a:ext cx="863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Temp1 ← Performances⟖(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Bands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Performances.BandID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Bands.BandID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13772-F7F3-8319-9E9B-554D1926CBFC}"/>
              </a:ext>
            </a:extLst>
          </p:cNvPr>
          <p:cNvSpPr txBox="1"/>
          <p:nvPr/>
        </p:nvSpPr>
        <p:spPr>
          <a:xfrm>
            <a:off x="4789709" y="2754564"/>
            <a:ext cx="863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Temp2 ← Temp1⟕(Tickets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Temp1.PerformanceID=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Tickets.PerformanceID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F414E-EB5D-6221-AAC5-7BE36A25DE88}"/>
              </a:ext>
            </a:extLst>
          </p:cNvPr>
          <p:cNvSpPr txBox="1"/>
          <p:nvPr/>
        </p:nvSpPr>
        <p:spPr>
          <a:xfrm>
            <a:off x="4789709" y="3077729"/>
            <a:ext cx="8469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Temp3 ← Temp2⟕(TicketSales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Temp2.TicketID=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TicketSales.TicketID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2FC0F0-8A27-6042-3593-6C38E6DFA29F}"/>
              </a:ext>
            </a:extLst>
          </p:cNvPr>
          <p:cNvSpPr txBox="1"/>
          <p:nvPr/>
        </p:nvSpPr>
        <p:spPr>
          <a:xfrm>
            <a:off x="4789709" y="3429000"/>
            <a:ext cx="6807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Temp4 ← Temp3⟕(Fans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Temp3.FanID=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Fans.FanID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C4906-AA6D-6ABF-A1B3-B63079F4108C}"/>
              </a:ext>
            </a:extLst>
          </p:cNvPr>
          <p:cNvSpPr txBox="1"/>
          <p:nvPr/>
        </p:nvSpPr>
        <p:spPr>
          <a:xfrm>
            <a:off x="4789709" y="4153612"/>
            <a:ext cx="11990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←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BandName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PerformanceStage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PerformanceDate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StartTime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EndTime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TicketID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</a:p>
          <a:p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TicketPrice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SeatNumber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FanFirstName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FanLastName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(Temp5)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BA70F-8ABF-FA25-DA90-2A7C91F3DDBC}"/>
              </a:ext>
            </a:extLst>
          </p:cNvPr>
          <p:cNvSpPr txBox="1"/>
          <p:nvPr/>
        </p:nvSpPr>
        <p:spPr>
          <a:xfrm>
            <a:off x="4789709" y="3784280"/>
            <a:ext cx="6302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Temp5 ←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PerformanceDate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LIKE ′1973%′​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(Temp4)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F688EC-0A0E-D188-2A8C-B1DA9DD6E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6" y="122202"/>
            <a:ext cx="4463723" cy="67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48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45916" y="685800"/>
            <a:ext cx="871945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CONCLUSION</a:t>
            </a:r>
            <a:br>
              <a:rPr lang="en-US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17693-E5AA-91D9-3FC6-1382506CA5C7}"/>
              </a:ext>
            </a:extLst>
          </p:cNvPr>
          <p:cNvSpPr txBox="1"/>
          <p:nvPr/>
        </p:nvSpPr>
        <p:spPr>
          <a:xfrm>
            <a:off x="1545916" y="1383642"/>
            <a:ext cx="101126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C2C31F-774B-340E-7194-DB8C9858A5FC}"/>
              </a:ext>
            </a:extLst>
          </p:cNvPr>
          <p:cNvSpPr txBox="1">
            <a:spLocks/>
          </p:cNvSpPr>
          <p:nvPr/>
        </p:nvSpPr>
        <p:spPr>
          <a:xfrm>
            <a:off x="1545916" y="1301353"/>
            <a:ext cx="8940800" cy="40785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designed and implemented a relational database to manage and analyze key aspects of the Coachella Music Festival.</a:t>
            </a:r>
          </a:p>
          <a:p>
            <a:pPr marL="285750" indent="-285750" algn="just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Enabled detailed analysis of festival data, providing valuable insights into band popularity, ticket sales trends, and fan demographics.</a:t>
            </a:r>
          </a:p>
          <a:p>
            <a:pPr marL="285750" indent="-285750" algn="just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the practical application of database management in supporting large-scale events, with potential for further development and real-world implementation.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58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2F3B0-55DC-D31A-E1B0-2DA1E5817017}"/>
              </a:ext>
            </a:extLst>
          </p:cNvPr>
          <p:cNvSpPr txBox="1"/>
          <p:nvPr/>
        </p:nvSpPr>
        <p:spPr>
          <a:xfrm>
            <a:off x="1545916" y="685800"/>
            <a:ext cx="871945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Raleway" pitchFamily="2" charset="0"/>
              </a:rPr>
              <a:t>REFERENCES</a:t>
            </a:r>
            <a:br>
              <a:rPr lang="en-US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17693-E5AA-91D9-3FC6-1382506CA5C7}"/>
              </a:ext>
            </a:extLst>
          </p:cNvPr>
          <p:cNvSpPr txBox="1"/>
          <p:nvPr/>
        </p:nvSpPr>
        <p:spPr>
          <a:xfrm>
            <a:off x="1545916" y="1383642"/>
            <a:ext cx="101126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C2C31F-774B-340E-7194-DB8C9858A5FC}"/>
              </a:ext>
            </a:extLst>
          </p:cNvPr>
          <p:cNvSpPr txBox="1">
            <a:spLocks/>
          </p:cNvSpPr>
          <p:nvPr/>
        </p:nvSpPr>
        <p:spPr>
          <a:xfrm>
            <a:off x="1545916" y="1301353"/>
            <a:ext cx="8940800" cy="40785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https://www.soundoflife.com/blogs/experiences/6-reasons-why-coachella-became-the-greatest-music-festival-in-the-world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spcBef>
                <a:spcPts val="0"/>
              </a:spcBef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Golden Voice: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www.goldenvoice.com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Coachella Website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www.coachella.com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99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153" y="1581912"/>
            <a:ext cx="5228393" cy="2697190"/>
          </a:xfrm>
        </p:spPr>
        <p:txBody>
          <a:bodyPr>
            <a:normAutofit/>
          </a:bodyPr>
          <a:lstStyle/>
          <a:p>
            <a:r>
              <a:rPr lang="en-US" sz="8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534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5348" y="643640"/>
            <a:ext cx="5646541" cy="3304494"/>
          </a:xfrm>
        </p:spPr>
        <p:txBody>
          <a:bodyPr>
            <a:normAutofit/>
          </a:bodyPr>
          <a:lstStyle/>
          <a:p>
            <a:r>
              <a:rPr lang="en-US" sz="6600" b="1" dirty="0"/>
              <a:t>  ER DIAGRAM</a:t>
            </a:r>
          </a:p>
        </p:txBody>
      </p:sp>
    </p:spTree>
    <p:extLst>
      <p:ext uri="{BB962C8B-B14F-4D97-AF65-F5344CB8AC3E}">
        <p14:creationId xmlns:p14="http://schemas.microsoft.com/office/powerpoint/2010/main" val="387496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E4A32E4-179C-6FC0-8A0F-65F163803A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6" name="Picture 8" descr="Entity Relationship Diagram Examples Database Flowcha - vrogue.co">
            <a:extLst>
              <a:ext uri="{FF2B5EF4-FFF2-40B4-BE49-F238E27FC236}">
                <a16:creationId xmlns:a16="http://schemas.microsoft.com/office/drawing/2014/main" id="{16725255-DA80-18B5-BD7F-9418D63E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5" y="2459902"/>
            <a:ext cx="3385705" cy="439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A0EA41-E72A-251E-37C7-DDB8F3F469E7}"/>
              </a:ext>
            </a:extLst>
          </p:cNvPr>
          <p:cNvSpPr txBox="1"/>
          <p:nvPr/>
        </p:nvSpPr>
        <p:spPr>
          <a:xfrm>
            <a:off x="729095" y="2459902"/>
            <a:ext cx="610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2992C2-E378-EFFB-0CA1-31F31116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0"/>
            <a:ext cx="12192000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1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015" y="643640"/>
            <a:ext cx="10838045" cy="3304494"/>
          </a:xfrm>
        </p:spPr>
        <p:txBody>
          <a:bodyPr>
            <a:normAutofit/>
          </a:bodyPr>
          <a:lstStyle/>
          <a:p>
            <a:r>
              <a:rPr lang="en-US" sz="6000" b="1" dirty="0"/>
              <a:t>      ENTITIES AND ATTRIBUTES</a:t>
            </a:r>
          </a:p>
        </p:txBody>
      </p:sp>
    </p:spTree>
    <p:extLst>
      <p:ext uri="{BB962C8B-B14F-4D97-AF65-F5344CB8AC3E}">
        <p14:creationId xmlns:p14="http://schemas.microsoft.com/office/powerpoint/2010/main" val="412269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F9F1-02F2-4FD4-A3BF-42428815E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6571" y="947057"/>
            <a:ext cx="9501051" cy="49638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Represents musical bands with attributes for identification, genre, formation year, country, and more.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Contains information about band members, linking each member to a specific band and detailing their role and join year.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Albums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Stores details of albums released by bands, including the album name, release year, and genre.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Songs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Includes data on individual songs within albums, such as title and duration, and associates them with their respective albums.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C64CEEC-83BF-60C7-B00E-F2DE1BC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8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F9F1-02F2-4FD4-A3BF-42428815E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54629" y="1132114"/>
            <a:ext cx="9501051" cy="49638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Performances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 Records the live performances of bands, specifying the stage, date, and time of each performance.</a:t>
            </a:r>
          </a:p>
          <a:p>
            <a:pPr algn="just" fontAlgn="base">
              <a:spcBef>
                <a:spcPts val="0"/>
              </a:spcBef>
              <a:spcAft>
                <a:spcPts val="1200"/>
              </a:spcAft>
            </a:pPr>
            <a:endParaRPr lang="en-US" sz="2000" b="1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Tickets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 Tracks tickets sold for performances, including price, seat number, and purchase date.</a:t>
            </a:r>
          </a:p>
          <a:p>
            <a:pPr algn="just" rtl="0" fontAlgn="base">
              <a:spcBef>
                <a:spcPts val="0"/>
              </a:spcBef>
              <a:spcAft>
                <a:spcPts val="1200"/>
              </a:spcAft>
            </a:pPr>
            <a:endParaRPr lang="en-US" sz="20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Fans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 Contains information about fans who attend performances, with details like name, email, and phone number.</a:t>
            </a:r>
          </a:p>
          <a:p>
            <a:pPr algn="just" rtl="0" fontAlgn="base">
              <a:spcBef>
                <a:spcPts val="0"/>
              </a:spcBef>
              <a:spcAft>
                <a:spcPts val="1200"/>
              </a:spcAft>
            </a:pPr>
            <a:endParaRPr lang="en-US" sz="20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1" i="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TicketSales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 Records the sale transactions of tickets, linking tickets to fans and sale date</a:t>
            </a:r>
            <a:endParaRPr lang="en-US" sz="2000" dirty="0"/>
          </a:p>
          <a:p>
            <a:pPr marL="285750" indent="-285750" algn="just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20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C64CEEC-83BF-60C7-B00E-F2DE1BC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0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665E41-66EB-401D-940D-8E7024721B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9436BC-77AE-4AEE-A282-4E162A1CA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B37DAF-AFAF-4561-A80B-C76198EBD31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{B3BFB95B-9D4B-4059-A9FC-BD7702C7D463}tf67338807_win32</Template>
  <TotalTime>1372</TotalTime>
  <Words>1270</Words>
  <Application>Microsoft Office PowerPoint</Application>
  <PresentationFormat>Widescreen</PresentationFormat>
  <Paragraphs>226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Calibri</vt:lpstr>
      <vt:lpstr>Comfortaa</vt:lpstr>
      <vt:lpstr>Dante</vt:lpstr>
      <vt:lpstr>Dante (Headings)2</vt:lpstr>
      <vt:lpstr>Dreaming Outloud Pro</vt:lpstr>
      <vt:lpstr>Helvetica Neue Medium</vt:lpstr>
      <vt:lpstr>Mistral</vt:lpstr>
      <vt:lpstr>Raleway</vt:lpstr>
      <vt:lpstr>Times New Roman</vt:lpstr>
      <vt:lpstr>Wingdings</vt:lpstr>
      <vt:lpstr>Wingdings 2</vt:lpstr>
      <vt:lpstr>OffsetVTI</vt:lpstr>
      <vt:lpstr>   COACHELLA MUSIC FEST  </vt:lpstr>
      <vt:lpstr>        AGENDA</vt:lpstr>
      <vt:lpstr>         INTRODUCTION</vt:lpstr>
      <vt:lpstr>PowerPoint Presentation</vt:lpstr>
      <vt:lpstr>  ER DIAGRAM</vt:lpstr>
      <vt:lpstr>PowerPoint Presentation</vt:lpstr>
      <vt:lpstr>      ENTITIES AND ATTRIBUTES</vt:lpstr>
      <vt:lpstr>PowerPoint Presentation</vt:lpstr>
      <vt:lpstr>PowerPoint Presentation</vt:lpstr>
      <vt:lpstr>        RELATIONSHIP INSTANCES</vt:lpstr>
      <vt:lpstr>PowerPoint Presentation</vt:lpstr>
      <vt:lpstr>              DATABASE TABLES</vt:lpstr>
      <vt:lpstr>PowerPoint Presentation</vt:lpstr>
      <vt:lpstr>PowerPoint Presentation</vt:lpstr>
      <vt:lpstr>   SQL BASIC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SQL INTERMEDIATE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SQL ADVANCED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BASIC MATHEMATICAL 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INTERMEDIATE MATHEMATICAL NOTATION</vt:lpstr>
      <vt:lpstr>PowerPoint Presentation</vt:lpstr>
      <vt:lpstr>PowerPoint Presentation</vt:lpstr>
      <vt:lpstr>      ADVANCED MATHEMATICAL NOTATION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20205</dc:creator>
  <cp:lastModifiedBy>20205</cp:lastModifiedBy>
  <cp:revision>222</cp:revision>
  <dcterms:created xsi:type="dcterms:W3CDTF">2024-08-02T21:58:08Z</dcterms:created>
  <dcterms:modified xsi:type="dcterms:W3CDTF">2024-08-08T22:44:03Z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